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60" r:id="rId4"/>
    <p:sldId id="261" r:id="rId5"/>
    <p:sldId id="267" r:id="rId6"/>
    <p:sldId id="264" r:id="rId7"/>
    <p:sldId id="268" r:id="rId8"/>
    <p:sldId id="262" r:id="rId9"/>
    <p:sldId id="265" r:id="rId10"/>
    <p:sldId id="266" r:id="rId11"/>
  </p:sldIdLst>
  <p:sldSz cx="12192000" cy="6858000"/>
  <p:notesSz cx="7010400" cy="9296400"/>
  <p:embeddedFontLst>
    <p:embeddedFont>
      <p:font typeface="Montserrat" panose="00000500000000000000" pitchFamily="2" charset="0"/>
      <p:regular r:id="rId13"/>
      <p:bold r:id="rId14"/>
      <p:italic r:id="rId15"/>
      <p:boldItalic r:id="rId16"/>
    </p:embeddedFont>
    <p:embeddedFont>
      <p:font typeface="Play" panose="020B0604020202020204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45FFBA-B3D7-4605-9554-B90BD2F3A846}">
  <a:tblStyle styleId="{2045FFBA-B3D7-4605-9554-B90BD2F3A846}" styleName="Table_0">
    <a:wholeTbl>
      <a:tcTxStyle b="off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rgbClr val="156082">
              <a:alpha val="20000"/>
            </a:srgb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156082">
              <a:alpha val="20000"/>
            </a:srgb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rgbClr val="156082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8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s-GT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‹Nº›</a:t>
            </a:fld>
            <a:endParaRPr lang="es-GT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7bf113d8f8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37bf113d8f8_0_66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5" name="Google Shape;125;g37bf113d8f8_0_6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s-GT"/>
              <a:pPr algn="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4" name="Google Shape;134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s-GT"/>
              <a:pPr algn="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d18eebead8_0_29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7" name="Google Shape;157;g3d18eebead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d18eebead8_0_9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3" name="Google Shape;163;g3d18eebead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d18eebead8_0_18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73" name="Google Shape;173;g3d18eebead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3998" y="2773343"/>
            <a:ext cx="6584004" cy="131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 title="tmp_e67f5d50-35e2-413c-ba3a-fc371c94e11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0575" y="5745883"/>
            <a:ext cx="2052424" cy="9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/>
          <p:nvPr/>
        </p:nvSpPr>
        <p:spPr>
          <a:xfrm>
            <a:off x="4139525" y="59985"/>
            <a:ext cx="7522200" cy="5890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Tipos de plazas</a:t>
            </a:r>
            <a:endParaRPr sz="3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25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100"/>
              <a:buFont typeface="Montserrat"/>
              <a:buChar char="●"/>
            </a:pPr>
            <a:r>
              <a:rPr lang="es-GT" sz="29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Agentes de negocio</a:t>
            </a:r>
          </a:p>
          <a:p>
            <a:pPr marL="457200" lvl="0" indent="-425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100"/>
              <a:buFont typeface="Montserrat"/>
              <a:buChar char="●"/>
            </a:pPr>
            <a:r>
              <a:rPr lang="es-GT" sz="29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Agentes de limpieza</a:t>
            </a:r>
          </a:p>
          <a:p>
            <a:pPr marL="457200" lvl="0" indent="-425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100"/>
              <a:buFont typeface="Montserrat"/>
              <a:buChar char="●"/>
            </a:pPr>
            <a:r>
              <a:rPr lang="es-GT" sz="29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Operadores telefónicos</a:t>
            </a:r>
          </a:p>
          <a:p>
            <a:pPr marL="457200" lvl="0" indent="-425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100"/>
              <a:buFont typeface="Montserrat"/>
              <a:buChar char="●"/>
            </a:pPr>
            <a:r>
              <a:rPr lang="es-GT" sz="29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Asesores de ventas</a:t>
            </a:r>
          </a:p>
          <a:p>
            <a:pPr marL="457200" lvl="0" indent="-425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100"/>
              <a:buFont typeface="Montserrat"/>
              <a:buChar char="●"/>
            </a:pPr>
            <a:r>
              <a:rPr lang="es-GT" sz="29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Administradores</a:t>
            </a:r>
          </a:p>
          <a:p>
            <a:pPr marL="457200" lvl="0" indent="-425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100"/>
              <a:buFont typeface="Montserrat"/>
              <a:buChar char="●"/>
            </a:pPr>
            <a:r>
              <a:rPr lang="es-GT" sz="29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Pilotos de cabezal</a:t>
            </a:r>
          </a:p>
          <a:p>
            <a:pPr marL="457200" lvl="0" indent="-425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100"/>
              <a:buFont typeface="Montserrat"/>
              <a:buChar char="●"/>
            </a:pPr>
            <a:r>
              <a:rPr lang="es-GT" sz="29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Agentes bancarios y financieros</a:t>
            </a:r>
          </a:p>
          <a:p>
            <a:pPr marL="457200" lvl="0" indent="-425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100"/>
              <a:buFont typeface="Montserrat"/>
              <a:buChar char="●"/>
            </a:pPr>
            <a:r>
              <a:rPr lang="es-GT" sz="29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Ayudantes de producción </a:t>
            </a:r>
          </a:p>
          <a:p>
            <a:pPr marL="457200" lvl="0" indent="-425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100"/>
              <a:buFont typeface="Montserrat"/>
              <a:buChar char="●"/>
            </a:pPr>
            <a:r>
              <a:rPr lang="es-GT" sz="29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Agricultores</a:t>
            </a:r>
          </a:p>
          <a:p>
            <a:pPr marL="457200" lvl="0" indent="-425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100"/>
              <a:buFont typeface="Montserrat"/>
              <a:buChar char="●"/>
            </a:pPr>
            <a:r>
              <a:rPr lang="es-GT" sz="29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Asesores comerciales </a:t>
            </a:r>
          </a:p>
          <a:p>
            <a:pPr marL="457200" lvl="0" indent="-425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100"/>
              <a:buFont typeface="Montserrat"/>
              <a:buChar char="●"/>
            </a:pPr>
            <a:r>
              <a:rPr lang="es-GT" sz="29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Auxiliares de tienda</a:t>
            </a:r>
          </a:p>
          <a:p>
            <a:pPr marL="457200" lvl="0" indent="-425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100"/>
              <a:buFont typeface="Montserrat"/>
              <a:buChar char="●"/>
            </a:pPr>
            <a:r>
              <a:rPr lang="es-GT" sz="29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Operarios de maquinaria</a:t>
            </a:r>
          </a:p>
          <a:p>
            <a:pPr marL="457200" lvl="0" indent="-425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100"/>
              <a:buFont typeface="Montserrat"/>
              <a:buChar char="●"/>
            </a:pPr>
            <a:r>
              <a:rPr lang="es-GT" sz="29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Atención al cliente</a:t>
            </a:r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5">
            <a:alphaModFix/>
          </a:blip>
          <a:srcRect/>
          <a:stretch/>
        </p:blipFill>
        <p:spPr>
          <a:xfrm>
            <a:off x="935" y="4584575"/>
            <a:ext cx="3467082" cy="231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>
          <a:blip r:embed="rId6">
            <a:alphaModFix/>
          </a:blip>
          <a:srcRect/>
          <a:stretch/>
        </p:blipFill>
        <p:spPr>
          <a:xfrm>
            <a:off x="13883" y="0"/>
            <a:ext cx="3468154" cy="23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>
          <a:blip r:embed="rId7">
            <a:alphaModFix/>
          </a:blip>
          <a:srcRect/>
          <a:stretch/>
        </p:blipFill>
        <p:spPr>
          <a:xfrm>
            <a:off x="415" y="2273400"/>
            <a:ext cx="3468118" cy="231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891476" y="2409773"/>
            <a:ext cx="3213596" cy="389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Promover la vinculación laboral efectiva entre empresas y personas en búsqueda de empleo, facilitando el acceso a oportunidades laborales formales con de fin de reducir el déficit del talento humano y contribuir al desarrollo económico del país</a:t>
            </a:r>
            <a:endParaRPr sz="2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0"/>
            <a:ext cx="3468960" cy="231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" y="2311743"/>
            <a:ext cx="3468960" cy="231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00" y="4608038"/>
            <a:ext cx="3469776" cy="231173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/>
        </p:nvSpPr>
        <p:spPr>
          <a:xfrm>
            <a:off x="3799700" y="2547782"/>
            <a:ext cx="8201700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40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Facilitamos la vinculación entre las empresas de diferentes sectores y las personas buscadoras de empleo, en igualdad de condiciones.</a:t>
            </a:r>
            <a:endParaRPr sz="4000" b="1" dirty="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0" name="Google Shape;100;p14" title="tmp_e67f5d50-35e2-413c-ba3a-fc371c94e11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52899" y="464900"/>
            <a:ext cx="3895301" cy="184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05802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/>
          <p:nvPr/>
        </p:nvSpPr>
        <p:spPr>
          <a:xfrm>
            <a:off x="1834470" y="2203675"/>
            <a:ext cx="10223550" cy="24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0" marR="0" lvl="0" indent="-857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854"/>
              </a:buClr>
              <a:buSzPts val="3740"/>
              <a:buFont typeface="Arial" panose="020B0604020202020204" pitchFamily="34" charset="0"/>
              <a:buChar char="•"/>
            </a:pPr>
            <a:r>
              <a:rPr lang="es-GT" sz="604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8 mil 520 personas</a:t>
            </a:r>
            <a:endParaRPr sz="6040" b="1" dirty="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57250" marR="0" lvl="0" indent="-857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854"/>
              </a:buClr>
              <a:buSzPts val="3740"/>
              <a:buFont typeface="Arial" panose="020B0604020202020204" pitchFamily="34" charset="0"/>
              <a:buChar char="•"/>
            </a:pPr>
            <a:r>
              <a:rPr lang="es-GT" sz="604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683 empresas</a:t>
            </a:r>
            <a:endParaRPr sz="6040" b="1" dirty="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57250" marR="0" lvl="0" indent="-857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854"/>
              </a:buClr>
              <a:buSzPts val="3740"/>
              <a:buFont typeface="Arial" panose="020B0604020202020204" pitchFamily="34" charset="0"/>
              <a:buChar char="•"/>
            </a:pPr>
            <a:r>
              <a:rPr lang="es-GT" sz="604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16 mil 298 plazas vacantes</a:t>
            </a:r>
            <a:endParaRPr sz="6040" b="1" dirty="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9" name="Google Shape;129;p17" title="tmp_e67f5d50-35e2-413c-ba3a-fc371c94e11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5930" y="5713000"/>
            <a:ext cx="2125348" cy="100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/>
          <p:nvPr/>
        </p:nvSpPr>
        <p:spPr>
          <a:xfrm>
            <a:off x="1834470" y="638804"/>
            <a:ext cx="9875700" cy="17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854"/>
              </a:buClr>
              <a:buSzPts val="3740"/>
              <a:buFont typeface="Arial"/>
              <a:buNone/>
            </a:pPr>
            <a:r>
              <a:rPr lang="es-GT" sz="854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Resultados 2025</a:t>
            </a:r>
            <a:endParaRPr sz="854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05802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4">
            <a:alphaModFix/>
          </a:blip>
          <a:srcRect/>
          <a:stretch/>
        </p:blipFill>
        <p:spPr>
          <a:xfrm>
            <a:off x="365559" y="0"/>
            <a:ext cx="914400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 txBox="1"/>
          <p:nvPr/>
        </p:nvSpPr>
        <p:spPr>
          <a:xfrm>
            <a:off x="6997013" y="1606375"/>
            <a:ext cx="4865400" cy="365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654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8 mil 520 </a:t>
            </a:r>
            <a:r>
              <a:rPr lang="es-GT" sz="534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Personas buscadoras de empleo</a:t>
            </a:r>
            <a:endParaRPr sz="5340" b="1" dirty="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9" name="Google Shape;139;p18" title="tmp_e67f5d50-35e2-413c-ba3a-fc371c94e11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5930" y="5713000"/>
            <a:ext cx="2125348" cy="100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44;p19">
            <a:extLst>
              <a:ext uri="{FF2B5EF4-FFF2-40B4-BE49-F238E27FC236}">
                <a16:creationId xmlns:a16="http://schemas.microsoft.com/office/drawing/2014/main" id="{A92FCCD1-5B8C-2F8C-30DA-10EA6847627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05802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18662F-134C-AEA3-8DBE-6E024129B5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029"/>
          <a:stretch>
            <a:fillRect/>
          </a:stretch>
        </p:blipFill>
        <p:spPr>
          <a:xfrm>
            <a:off x="3677265" y="128230"/>
            <a:ext cx="8160774" cy="668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87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 rotWithShape="1">
          <a:blip r:embed="rId4">
            <a:alphaModFix/>
          </a:blip>
          <a:srcRect t="24189" b="33074"/>
          <a:stretch/>
        </p:blipFill>
        <p:spPr>
          <a:xfrm>
            <a:off x="1" y="0"/>
            <a:ext cx="12191999" cy="521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7;p17">
            <a:extLst>
              <a:ext uri="{FF2B5EF4-FFF2-40B4-BE49-F238E27FC236}">
                <a16:creationId xmlns:a16="http://schemas.microsoft.com/office/drawing/2014/main" id="{6B84CF63-9407-B949-7D72-4B2492E5463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05802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8;p17">
            <a:extLst>
              <a:ext uri="{FF2B5EF4-FFF2-40B4-BE49-F238E27FC236}">
                <a16:creationId xmlns:a16="http://schemas.microsoft.com/office/drawing/2014/main" id="{1A1D78B5-7F1E-1DA5-347A-AE38CAD7BA75}"/>
              </a:ext>
            </a:extLst>
          </p:cNvPr>
          <p:cNvSpPr/>
          <p:nvPr/>
        </p:nvSpPr>
        <p:spPr>
          <a:xfrm>
            <a:off x="1834470" y="2203675"/>
            <a:ext cx="10223550" cy="24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0" marR="0" lvl="0" indent="-857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854"/>
              </a:buClr>
              <a:buSzPts val="3740"/>
              <a:buFont typeface="Arial" panose="020B0604020202020204" pitchFamily="34" charset="0"/>
              <a:buChar char="•"/>
            </a:pPr>
            <a:r>
              <a:rPr lang="es-GT" sz="604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15 mil personas</a:t>
            </a:r>
            <a:endParaRPr sz="6040" b="1" dirty="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57250" marR="0" lvl="0" indent="-857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854"/>
              </a:buClr>
              <a:buSzPts val="3740"/>
              <a:buFont typeface="Arial" panose="020B0604020202020204" pitchFamily="34" charset="0"/>
              <a:buChar char="•"/>
            </a:pPr>
            <a:r>
              <a:rPr lang="es-GT" sz="604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700 empresas</a:t>
            </a:r>
            <a:endParaRPr sz="6040" b="1" dirty="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57250" marR="0" lvl="0" indent="-857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2854"/>
              </a:buClr>
              <a:buSzPts val="3740"/>
              <a:buFont typeface="Arial" panose="020B0604020202020204" pitchFamily="34" charset="0"/>
              <a:buChar char="•"/>
            </a:pPr>
            <a:r>
              <a:rPr lang="es-GT" sz="604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16 mil 500 plazas vacantes</a:t>
            </a:r>
            <a:endParaRPr sz="6040" b="1" dirty="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Google Shape;129;p17" title="tmp_e67f5d50-35e2-413c-ba3a-fc371c94e112.png">
            <a:extLst>
              <a:ext uri="{FF2B5EF4-FFF2-40B4-BE49-F238E27FC236}">
                <a16:creationId xmlns:a16="http://schemas.microsoft.com/office/drawing/2014/main" id="{2FB5066E-7562-269F-02C1-25240A84E9D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5930" y="5713000"/>
            <a:ext cx="2125348" cy="10076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0;p17">
            <a:extLst>
              <a:ext uri="{FF2B5EF4-FFF2-40B4-BE49-F238E27FC236}">
                <a16:creationId xmlns:a16="http://schemas.microsoft.com/office/drawing/2014/main" id="{375087F2-5823-CB9D-3735-265BB37F2C2E}"/>
              </a:ext>
            </a:extLst>
          </p:cNvPr>
          <p:cNvSpPr/>
          <p:nvPr/>
        </p:nvSpPr>
        <p:spPr>
          <a:xfrm>
            <a:off x="1834470" y="638804"/>
            <a:ext cx="9875700" cy="17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854"/>
              </a:buClr>
              <a:buSzPts val="3740"/>
              <a:buFont typeface="Arial"/>
              <a:buNone/>
            </a:pPr>
            <a:r>
              <a:rPr lang="es-GT" sz="77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Proyecciones 2026</a:t>
            </a:r>
            <a:endParaRPr sz="77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95442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05802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/>
          <p:nvPr/>
        </p:nvSpPr>
        <p:spPr>
          <a:xfrm>
            <a:off x="7275050" y="4839150"/>
            <a:ext cx="4927500" cy="201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5EF5A19-BD56-59DD-CD3F-4BEF3E6A68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976" t="1250"/>
          <a:stretch>
            <a:fillRect/>
          </a:stretch>
        </p:blipFill>
        <p:spPr>
          <a:xfrm>
            <a:off x="3814915" y="102398"/>
            <a:ext cx="5894440" cy="66882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 title="tmp_e67f5d50-35e2-413c-ba3a-fc371c94e11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0575" y="5745883"/>
            <a:ext cx="2052424" cy="9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/>
          <p:nvPr/>
        </p:nvSpPr>
        <p:spPr>
          <a:xfrm>
            <a:off x="4139525" y="679409"/>
            <a:ext cx="7522200" cy="4367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Principales sectores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25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100"/>
              <a:buFont typeface="Montserrat"/>
              <a:buChar char="●"/>
            </a:pPr>
            <a:r>
              <a:rPr lang="es-ES" sz="29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38% de comercio al por mayor y menor. </a:t>
            </a:r>
          </a:p>
          <a:p>
            <a:pPr marL="457200" lvl="0" indent="-4254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100"/>
              <a:buFont typeface="Montserrat"/>
              <a:buChar char="●"/>
            </a:pPr>
            <a:r>
              <a:rPr lang="es-ES" sz="29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18% de industrias manufactureras.</a:t>
            </a:r>
          </a:p>
          <a:p>
            <a:pPr marL="457200" lvl="0" indent="-4254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100"/>
              <a:buFont typeface="Montserrat"/>
              <a:buChar char="●"/>
            </a:pPr>
            <a:r>
              <a:rPr lang="es-ES" sz="29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18% de actividades de servicios administrativos y de poyo.</a:t>
            </a:r>
          </a:p>
          <a:p>
            <a:pPr marL="457200" lvl="0" indent="-4254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100"/>
              <a:buFont typeface="Montserrat"/>
              <a:buChar char="●"/>
            </a:pPr>
            <a:r>
              <a:rPr lang="es-ES" sz="29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13% de actividades profesionales, científicas y técnicas.</a:t>
            </a:r>
          </a:p>
          <a:p>
            <a:pPr marL="457200" lvl="0" indent="-4254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100"/>
              <a:buFont typeface="Montserrat"/>
              <a:buChar char="●"/>
            </a:pPr>
            <a:r>
              <a:rPr lang="es-ES" sz="2900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12% de actividades inmobiliarias.</a:t>
            </a:r>
            <a:endParaRPr sz="2900" b="1" dirty="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8" name="Google Shape;16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584575"/>
            <a:ext cx="3468952" cy="231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>
          <a:blip r:embed="rId6">
            <a:alphaModFix/>
          </a:blip>
          <a:srcRect/>
          <a:stretch/>
        </p:blipFill>
        <p:spPr>
          <a:xfrm>
            <a:off x="13883" y="0"/>
            <a:ext cx="3468154" cy="23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>
          <a:blip r:embed="rId7">
            <a:alphaModFix/>
          </a:blip>
          <a:srcRect/>
          <a:stretch/>
        </p:blipFill>
        <p:spPr>
          <a:xfrm>
            <a:off x="1092" y="2273400"/>
            <a:ext cx="3466764" cy="231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175</Words>
  <Application>Microsoft Office PowerPoint</Application>
  <PresentationFormat>Panorámica</PresentationFormat>
  <Paragraphs>34</Paragraphs>
  <Slides>10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Calibri</vt:lpstr>
      <vt:lpstr>Arial</vt:lpstr>
      <vt:lpstr>Montserrat</vt:lpstr>
      <vt:lpstr>Play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Feria</dc:creator>
  <cp:lastModifiedBy>Glenda Felisa Burrion Semeyá</cp:lastModifiedBy>
  <cp:revision>6</cp:revision>
  <cp:lastPrinted>2026-04-06T20:18:18Z</cp:lastPrinted>
  <dcterms:modified xsi:type="dcterms:W3CDTF">2026-04-07T23:37:43Z</dcterms:modified>
</cp:coreProperties>
</file>